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71" r:id="rId7"/>
    <p:sldId id="265" r:id="rId8"/>
    <p:sldId id="272" r:id="rId9"/>
    <p:sldId id="277" r:id="rId10"/>
    <p:sldId id="283" r:id="rId11"/>
    <p:sldId id="284" r:id="rId12"/>
    <p:sldId id="273" r:id="rId13"/>
    <p:sldId id="275" r:id="rId14"/>
    <p:sldId id="274" r:id="rId15"/>
    <p:sldId id="257" r:id="rId16"/>
    <p:sldId id="256" r:id="rId17"/>
    <p:sldId id="282" r:id="rId18"/>
    <p:sldId id="27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ulia's%20HD:julia%20work:papers:papers%20in%20prep:lajtha%20jones%20stream%20chem:andrews%20chemistry:cf00201_141001_KLJJ_1506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Julia's%20HD:julia%20work:papers:papers%20in%20prep:lajtha%20jones%20stream%20chem:andrews%20chemistry:cf00201_141001_KLJJ_15062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Julia's%20HD:julia%20work:papers:papers%20in%20prep:lajtha%20jones%20stream%20chem:andrews%20chemistry:cf00201_141001_KLJJ_15062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Julia's%20HD:julia%20work:papers:papers%20in%20prep:lajtha%20jones%20stream%20chem:andrews%20chemistry:cf00201_141001_KLJJ_1506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ws08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6666FF"/>
              </a:solidFill>
              <a:ln>
                <a:solidFill>
                  <a:srgbClr val="6666FF"/>
                </a:solidFill>
              </a:ln>
            </c:spPr>
          </c:marker>
          <c:xVal>
            <c:numRef>
              <c:f>'ws08 1971-2014'!$CG$579:$CG$587</c:f>
              <c:numCache>
                <c:formatCode>0</c:formatCode>
                <c:ptCount val="9"/>
                <c:pt idx="0">
                  <c:v>65.61</c:v>
                </c:pt>
                <c:pt idx="1">
                  <c:v>128.56</c:v>
                </c:pt>
                <c:pt idx="2">
                  <c:v>109.16</c:v>
                </c:pt>
                <c:pt idx="3">
                  <c:v>140.84</c:v>
                </c:pt>
                <c:pt idx="4">
                  <c:v>104.15</c:v>
                </c:pt>
                <c:pt idx="5">
                  <c:v>93.47</c:v>
                </c:pt>
                <c:pt idx="6">
                  <c:v>139.37</c:v>
                </c:pt>
                <c:pt idx="7">
                  <c:v>135.67</c:v>
                </c:pt>
                <c:pt idx="8">
                  <c:v>105.0</c:v>
                </c:pt>
              </c:numCache>
            </c:numRef>
          </c:xVal>
          <c:yVal>
            <c:numRef>
              <c:f>'ws08 1971-2014'!$CI$579:$CI$587</c:f>
              <c:numCache>
                <c:formatCode>0</c:formatCode>
                <c:ptCount val="9"/>
                <c:pt idx="0">
                  <c:v>77.3867</c:v>
                </c:pt>
                <c:pt idx="1">
                  <c:v>167.0215</c:v>
                </c:pt>
                <c:pt idx="2">
                  <c:v>131.7962</c:v>
                </c:pt>
                <c:pt idx="3">
                  <c:v>131.6089</c:v>
                </c:pt>
                <c:pt idx="4">
                  <c:v>110.277</c:v>
                </c:pt>
                <c:pt idx="5">
                  <c:v>106.0581</c:v>
                </c:pt>
                <c:pt idx="6">
                  <c:v>169.9156</c:v>
                </c:pt>
                <c:pt idx="7">
                  <c:v>180.7109</c:v>
                </c:pt>
                <c:pt idx="8">
                  <c:v>135.2984</c:v>
                </c:pt>
              </c:numCache>
            </c:numRef>
          </c:yVal>
          <c:smooth val="0"/>
        </c:ser>
        <c:ser>
          <c:idx val="1"/>
          <c:order val="1"/>
          <c:tx>
            <c:v>ws07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80FF"/>
              </a:solidFill>
              <a:ln>
                <a:solidFill>
                  <a:srgbClr val="0080FF"/>
                </a:solidFill>
              </a:ln>
            </c:spPr>
          </c:marker>
          <c:xVal>
            <c:numRef>
              <c:f>'ws08 1971-2014'!$CG$570:$CG$578</c:f>
              <c:numCache>
                <c:formatCode>0</c:formatCode>
                <c:ptCount val="9"/>
                <c:pt idx="0">
                  <c:v>56.76</c:v>
                </c:pt>
                <c:pt idx="1">
                  <c:v>110.98</c:v>
                </c:pt>
                <c:pt idx="2">
                  <c:v>93.38999999999998</c:v>
                </c:pt>
                <c:pt idx="3">
                  <c:v>118.31</c:v>
                </c:pt>
                <c:pt idx="4">
                  <c:v>88.26000000000001</c:v>
                </c:pt>
                <c:pt idx="5">
                  <c:v>83.16</c:v>
                </c:pt>
                <c:pt idx="6">
                  <c:v>115.77</c:v>
                </c:pt>
                <c:pt idx="7">
                  <c:v>111.68</c:v>
                </c:pt>
                <c:pt idx="8">
                  <c:v>85.78</c:v>
                </c:pt>
              </c:numCache>
            </c:numRef>
          </c:xVal>
          <c:yVal>
            <c:numRef>
              <c:f>'ws08 1971-2014'!$CI$570:$CI$578</c:f>
              <c:numCache>
                <c:formatCode>0</c:formatCode>
                <c:ptCount val="9"/>
                <c:pt idx="0">
                  <c:v>39.7413</c:v>
                </c:pt>
                <c:pt idx="1">
                  <c:v>78.6307</c:v>
                </c:pt>
                <c:pt idx="2">
                  <c:v>56.8098</c:v>
                </c:pt>
                <c:pt idx="3">
                  <c:v>62.0958</c:v>
                </c:pt>
                <c:pt idx="4">
                  <c:v>51.6529</c:v>
                </c:pt>
                <c:pt idx="5">
                  <c:v>49.8185</c:v>
                </c:pt>
                <c:pt idx="6">
                  <c:v>64.9529</c:v>
                </c:pt>
                <c:pt idx="7">
                  <c:v>63.8776</c:v>
                </c:pt>
                <c:pt idx="8">
                  <c:v>47.0509</c:v>
                </c:pt>
              </c:numCache>
            </c:numRef>
          </c:yVal>
          <c:smooth val="0"/>
        </c:ser>
        <c:ser>
          <c:idx val="2"/>
          <c:order val="2"/>
          <c:tx>
            <c:v>ws06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4080"/>
              </a:solidFill>
              <a:ln>
                <a:solidFill>
                  <a:srgbClr val="004080"/>
                </a:solidFill>
              </a:ln>
            </c:spPr>
          </c:marker>
          <c:xVal>
            <c:numRef>
              <c:f>'ws08 1971-2014'!$CG$561:$CG$569</c:f>
              <c:numCache>
                <c:formatCode>0</c:formatCode>
                <c:ptCount val="9"/>
                <c:pt idx="0">
                  <c:v>79.68000000000001</c:v>
                </c:pt>
                <c:pt idx="1">
                  <c:v>158.72</c:v>
                </c:pt>
                <c:pt idx="2">
                  <c:v>136.49</c:v>
                </c:pt>
                <c:pt idx="3">
                  <c:v>173.45</c:v>
                </c:pt>
                <c:pt idx="4">
                  <c:v>129.46</c:v>
                </c:pt>
                <c:pt idx="5">
                  <c:v>122.75</c:v>
                </c:pt>
                <c:pt idx="6">
                  <c:v>174.0199999999999</c:v>
                </c:pt>
                <c:pt idx="7">
                  <c:v>166.8</c:v>
                </c:pt>
                <c:pt idx="8">
                  <c:v>129.56</c:v>
                </c:pt>
              </c:numCache>
            </c:numRef>
          </c:xVal>
          <c:yVal>
            <c:numRef>
              <c:f>'ws08 1971-2014'!$CI$561:$CI$569</c:f>
              <c:numCache>
                <c:formatCode>0</c:formatCode>
                <c:ptCount val="9"/>
                <c:pt idx="0">
                  <c:v>41.8966</c:v>
                </c:pt>
                <c:pt idx="1">
                  <c:v>86.14890000000001</c:v>
                </c:pt>
                <c:pt idx="2">
                  <c:v>57.626</c:v>
                </c:pt>
                <c:pt idx="3">
                  <c:v>67.1117</c:v>
                </c:pt>
                <c:pt idx="4">
                  <c:v>59.0395</c:v>
                </c:pt>
                <c:pt idx="5">
                  <c:v>51.5042</c:v>
                </c:pt>
                <c:pt idx="6">
                  <c:v>81.488</c:v>
                </c:pt>
                <c:pt idx="7">
                  <c:v>93.65019999999997</c:v>
                </c:pt>
                <c:pt idx="8">
                  <c:v>73.32209999999998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0117896"/>
        <c:axId val="2130125400"/>
      </c:scatterChart>
      <c:valAx>
        <c:axId val="2130117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QAREA_CM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30125400"/>
        <c:crosses val="autoZero"/>
        <c:crossBetween val="midCat"/>
      </c:valAx>
      <c:valAx>
        <c:axId val="2130125400"/>
        <c:scaling>
          <c:orientation val="minMax"/>
          <c:max val="3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DOC FLUX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3011789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ws09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marker>
          <c:xVal>
            <c:numRef>
              <c:f>'ws08 1971-2014'!$CG$588:$CG$596</c:f>
              <c:numCache>
                <c:formatCode>0</c:formatCode>
                <c:ptCount val="9"/>
                <c:pt idx="0">
                  <c:v>55.54000000000001</c:v>
                </c:pt>
                <c:pt idx="1">
                  <c:v>137.33</c:v>
                </c:pt>
                <c:pt idx="2">
                  <c:v>111.76</c:v>
                </c:pt>
                <c:pt idx="3">
                  <c:v>139.67</c:v>
                </c:pt>
                <c:pt idx="4">
                  <c:v>110.1</c:v>
                </c:pt>
                <c:pt idx="5">
                  <c:v>88.56</c:v>
                </c:pt>
                <c:pt idx="6">
                  <c:v>147.99</c:v>
                </c:pt>
                <c:pt idx="7">
                  <c:v>131.42</c:v>
                </c:pt>
                <c:pt idx="8">
                  <c:v>106.07</c:v>
                </c:pt>
              </c:numCache>
            </c:numRef>
          </c:xVal>
          <c:yVal>
            <c:numRef>
              <c:f>'ws08 1971-2014'!$CI$588:$CI$596</c:f>
              <c:numCache>
                <c:formatCode>0</c:formatCode>
                <c:ptCount val="9"/>
                <c:pt idx="0">
                  <c:v>140.4896</c:v>
                </c:pt>
                <c:pt idx="1">
                  <c:v>277.1399000000001</c:v>
                </c:pt>
                <c:pt idx="2">
                  <c:v>223.0011</c:v>
                </c:pt>
                <c:pt idx="3">
                  <c:v>265.1956000000001</c:v>
                </c:pt>
                <c:pt idx="4">
                  <c:v>203.9535</c:v>
                </c:pt>
                <c:pt idx="5">
                  <c:v>199.7318</c:v>
                </c:pt>
                <c:pt idx="6">
                  <c:v>293.2320999999995</c:v>
                </c:pt>
                <c:pt idx="7">
                  <c:v>256.895</c:v>
                </c:pt>
                <c:pt idx="8">
                  <c:v>218.5657</c:v>
                </c:pt>
              </c:numCache>
            </c:numRef>
          </c:yVal>
          <c:smooth val="0"/>
        </c:ser>
        <c:ser>
          <c:idx val="1"/>
          <c:order val="1"/>
          <c:tx>
            <c:v>ws10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800000"/>
              </a:solidFill>
            </c:spPr>
          </c:marker>
          <c:xVal>
            <c:numRef>
              <c:f>'ws08 1971-2014'!$CG$597:$CG$605</c:f>
              <c:numCache>
                <c:formatCode>0</c:formatCode>
                <c:ptCount val="9"/>
                <c:pt idx="0">
                  <c:v>87.0</c:v>
                </c:pt>
                <c:pt idx="1">
                  <c:v>159.63</c:v>
                </c:pt>
                <c:pt idx="2">
                  <c:v>137.47</c:v>
                </c:pt>
                <c:pt idx="3">
                  <c:v>155.69</c:v>
                </c:pt>
                <c:pt idx="4">
                  <c:v>136.84</c:v>
                </c:pt>
                <c:pt idx="5">
                  <c:v>117.37</c:v>
                </c:pt>
                <c:pt idx="6">
                  <c:v>176.24</c:v>
                </c:pt>
                <c:pt idx="7">
                  <c:v>158.03</c:v>
                </c:pt>
                <c:pt idx="8">
                  <c:v>120.81</c:v>
                </c:pt>
              </c:numCache>
            </c:numRef>
          </c:xVal>
          <c:yVal>
            <c:numRef>
              <c:f>'ws08 1971-2014'!$CI$597:$CI$605</c:f>
              <c:numCache>
                <c:formatCode>0</c:formatCode>
                <c:ptCount val="9"/>
                <c:pt idx="0">
                  <c:v>115.2617</c:v>
                </c:pt>
                <c:pt idx="1">
                  <c:v>178.6592</c:v>
                </c:pt>
                <c:pt idx="2">
                  <c:v>141.2005</c:v>
                </c:pt>
                <c:pt idx="3">
                  <c:v>150.5593</c:v>
                </c:pt>
                <c:pt idx="4">
                  <c:v>136.523</c:v>
                </c:pt>
                <c:pt idx="5">
                  <c:v>125.9838</c:v>
                </c:pt>
                <c:pt idx="6">
                  <c:v>169.9236</c:v>
                </c:pt>
                <c:pt idx="7">
                  <c:v>153.0485</c:v>
                </c:pt>
                <c:pt idx="8">
                  <c:v>114.9429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570200"/>
        <c:axId val="-2128364088"/>
      </c:scatterChart>
      <c:valAx>
        <c:axId val="-2131570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QAREA_CM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28364088"/>
        <c:crosses val="autoZero"/>
        <c:crossBetween val="midCat"/>
      </c:valAx>
      <c:valAx>
        <c:axId val="-2128364088"/>
        <c:scaling>
          <c:orientation val="minMax"/>
          <c:max val="3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DOC FLUX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315702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v>ws02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6666"/>
              </a:solidFill>
              <a:ln>
                <a:solidFill>
                  <a:srgbClr val="FF6666"/>
                </a:solidFill>
              </a:ln>
            </c:spPr>
          </c:marker>
          <c:xVal>
            <c:numRef>
              <c:f>'ws08 1971-2014'!$CG$552:$CG$560</c:f>
              <c:numCache>
                <c:formatCode>0</c:formatCode>
                <c:ptCount val="9"/>
                <c:pt idx="0">
                  <c:v>74.84</c:v>
                </c:pt>
                <c:pt idx="1">
                  <c:v>144.91</c:v>
                </c:pt>
                <c:pt idx="2">
                  <c:v>125.08</c:v>
                </c:pt>
                <c:pt idx="3">
                  <c:v>155.54</c:v>
                </c:pt>
                <c:pt idx="4">
                  <c:v>122.7</c:v>
                </c:pt>
                <c:pt idx="5">
                  <c:v>105.91</c:v>
                </c:pt>
                <c:pt idx="6">
                  <c:v>157.63</c:v>
                </c:pt>
                <c:pt idx="7">
                  <c:v>145.68</c:v>
                </c:pt>
                <c:pt idx="8">
                  <c:v>114.52</c:v>
                </c:pt>
              </c:numCache>
            </c:numRef>
          </c:xVal>
          <c:yVal>
            <c:numRef>
              <c:f>'ws08 1971-2014'!$CI$552:$CI$560</c:f>
              <c:numCache>
                <c:formatCode>0</c:formatCode>
                <c:ptCount val="9"/>
                <c:pt idx="0">
                  <c:v>124.7759</c:v>
                </c:pt>
                <c:pt idx="1">
                  <c:v>221.6909</c:v>
                </c:pt>
                <c:pt idx="2">
                  <c:v>155.3733</c:v>
                </c:pt>
                <c:pt idx="3">
                  <c:v>182.3843000000001</c:v>
                </c:pt>
                <c:pt idx="4">
                  <c:v>177.3399</c:v>
                </c:pt>
                <c:pt idx="5">
                  <c:v>152.5751</c:v>
                </c:pt>
                <c:pt idx="6">
                  <c:v>175.854</c:v>
                </c:pt>
                <c:pt idx="7">
                  <c:v>165.7891</c:v>
                </c:pt>
                <c:pt idx="8">
                  <c:v>138.4631</c:v>
                </c:pt>
              </c:numCache>
            </c:numRef>
          </c:yVal>
          <c:smooth val="0"/>
        </c:ser>
        <c:ser>
          <c:idx val="3"/>
          <c:order val="1"/>
          <c:tx>
            <c:v>ws01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8080"/>
              </a:solidFill>
              <a:ln>
                <a:solidFill>
                  <a:srgbClr val="008080"/>
                </a:solidFill>
              </a:ln>
            </c:spPr>
          </c:marker>
          <c:xVal>
            <c:numRef>
              <c:f>'ws08 1971-2014'!$CG$543:$CG$551</c:f>
              <c:numCache>
                <c:formatCode>0</c:formatCode>
                <c:ptCount val="9"/>
                <c:pt idx="0">
                  <c:v>78.96</c:v>
                </c:pt>
                <c:pt idx="1">
                  <c:v>144.41</c:v>
                </c:pt>
                <c:pt idx="2">
                  <c:v>122.62</c:v>
                </c:pt>
                <c:pt idx="3">
                  <c:v>152.28</c:v>
                </c:pt>
                <c:pt idx="4">
                  <c:v>123.89</c:v>
                </c:pt>
                <c:pt idx="5">
                  <c:v>107.71</c:v>
                </c:pt>
                <c:pt idx="6">
                  <c:v>159.81</c:v>
                </c:pt>
                <c:pt idx="7">
                  <c:v>145.23</c:v>
                </c:pt>
                <c:pt idx="8">
                  <c:v>117.79</c:v>
                </c:pt>
              </c:numCache>
            </c:numRef>
          </c:xVal>
          <c:yVal>
            <c:numRef>
              <c:f>'ws08 1971-2014'!$CI$543:$CI$551</c:f>
              <c:numCache>
                <c:formatCode>0</c:formatCode>
                <c:ptCount val="9"/>
                <c:pt idx="0">
                  <c:v>120.5996</c:v>
                </c:pt>
                <c:pt idx="1">
                  <c:v>209.8464</c:v>
                </c:pt>
                <c:pt idx="2">
                  <c:v>157.89</c:v>
                </c:pt>
                <c:pt idx="3">
                  <c:v>187.1286</c:v>
                </c:pt>
                <c:pt idx="4">
                  <c:v>177.151</c:v>
                </c:pt>
                <c:pt idx="5">
                  <c:v>148.8977</c:v>
                </c:pt>
                <c:pt idx="6">
                  <c:v>212.1512</c:v>
                </c:pt>
                <c:pt idx="7">
                  <c:v>177.3476</c:v>
                </c:pt>
                <c:pt idx="8">
                  <c:v>150.5807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365128"/>
        <c:axId val="2138483480"/>
      </c:scatterChart>
      <c:valAx>
        <c:axId val="-2128365128"/>
        <c:scaling>
          <c:orientation val="minMax"/>
          <c:max val="2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QAREA_CM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38483480"/>
        <c:crosses val="autoZero"/>
        <c:crossBetween val="midCat"/>
      </c:valAx>
      <c:valAx>
        <c:axId val="2138483480"/>
        <c:scaling>
          <c:orientation val="minMax"/>
          <c:max val="3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DOC FLUX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28365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891294838145"/>
          <c:y val="0.0509259259259259"/>
          <c:w val="0.689950349956255"/>
          <c:h val="0.702426727909011"/>
        </c:manualLayout>
      </c:layout>
      <c:scatterChart>
        <c:scatterStyle val="lineMarker"/>
        <c:varyColors val="0"/>
        <c:ser>
          <c:idx val="2"/>
          <c:order val="0"/>
          <c:tx>
            <c:v>MACK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'ws08 1971-2014'!$CG$534:$CG$542</c:f>
              <c:numCache>
                <c:formatCode>0</c:formatCode>
                <c:ptCount val="9"/>
                <c:pt idx="0">
                  <c:v>117.72</c:v>
                </c:pt>
                <c:pt idx="1">
                  <c:v>191.43</c:v>
                </c:pt>
                <c:pt idx="2">
                  <c:v>177.23</c:v>
                </c:pt>
                <c:pt idx="3">
                  <c:v>227.69</c:v>
                </c:pt>
                <c:pt idx="4">
                  <c:v>195.07</c:v>
                </c:pt>
                <c:pt idx="5">
                  <c:v>152.96</c:v>
                </c:pt>
                <c:pt idx="6">
                  <c:v>207.84</c:v>
                </c:pt>
                <c:pt idx="7">
                  <c:v>201.67</c:v>
                </c:pt>
                <c:pt idx="8">
                  <c:v>160.96</c:v>
                </c:pt>
              </c:numCache>
            </c:numRef>
          </c:xVal>
          <c:yVal>
            <c:numRef>
              <c:f>'ws08 1971-2014'!$CI$534:$CI$542</c:f>
              <c:numCache>
                <c:formatCode>0</c:formatCode>
                <c:ptCount val="9"/>
                <c:pt idx="0">
                  <c:v>111.4256</c:v>
                </c:pt>
                <c:pt idx="1">
                  <c:v>179.6784</c:v>
                </c:pt>
                <c:pt idx="2">
                  <c:v>148.6418</c:v>
                </c:pt>
                <c:pt idx="3">
                  <c:v>188.1695</c:v>
                </c:pt>
                <c:pt idx="4">
                  <c:v>178.3637</c:v>
                </c:pt>
                <c:pt idx="5">
                  <c:v>140.8664</c:v>
                </c:pt>
                <c:pt idx="6">
                  <c:v>164.344</c:v>
                </c:pt>
                <c:pt idx="7">
                  <c:v>160.9964000000001</c:v>
                </c:pt>
                <c:pt idx="8">
                  <c:v>134.5745</c:v>
                </c:pt>
              </c:numCache>
            </c:numRef>
          </c:yVal>
          <c:smooth val="0"/>
        </c:ser>
        <c:ser>
          <c:idx val="3"/>
          <c:order val="1"/>
          <c:tx>
            <c:v>LOOKOUT</c:v>
          </c:tx>
          <c:spPr>
            <a:ln w="28575">
              <a:noFill/>
            </a:ln>
          </c:spPr>
          <c:marker>
            <c:symbol val="star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'ws08 1971-2014'!$CG$525:$CG$533</c:f>
              <c:numCache>
                <c:formatCode>0</c:formatCode>
                <c:ptCount val="9"/>
                <c:pt idx="1">
                  <c:v>188.18</c:v>
                </c:pt>
                <c:pt idx="2">
                  <c:v>158.59</c:v>
                </c:pt>
                <c:pt idx="3">
                  <c:v>207.66</c:v>
                </c:pt>
                <c:pt idx="4">
                  <c:v>168.32</c:v>
                </c:pt>
                <c:pt idx="5">
                  <c:v>142.16</c:v>
                </c:pt>
                <c:pt idx="6">
                  <c:v>216.25</c:v>
                </c:pt>
                <c:pt idx="7">
                  <c:v>211.18</c:v>
                </c:pt>
                <c:pt idx="8">
                  <c:v>159.49</c:v>
                </c:pt>
              </c:numCache>
            </c:numRef>
          </c:xVal>
          <c:yVal>
            <c:numRef>
              <c:f>'ws08 1971-2014'!$CI$525:$CI$533</c:f>
              <c:numCache>
                <c:formatCode>0</c:formatCode>
                <c:ptCount val="9"/>
                <c:pt idx="1">
                  <c:v>212.6121</c:v>
                </c:pt>
                <c:pt idx="2">
                  <c:v>153.7836</c:v>
                </c:pt>
                <c:pt idx="3">
                  <c:v>173.9075</c:v>
                </c:pt>
                <c:pt idx="4">
                  <c:v>162.9929</c:v>
                </c:pt>
                <c:pt idx="5">
                  <c:v>135.8165</c:v>
                </c:pt>
                <c:pt idx="6">
                  <c:v>179.5775</c:v>
                </c:pt>
                <c:pt idx="7">
                  <c:v>190.8631</c:v>
                </c:pt>
                <c:pt idx="8">
                  <c:v>147.2315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038584"/>
        <c:axId val="-2137329688"/>
      </c:scatterChart>
      <c:valAx>
        <c:axId val="2137038584"/>
        <c:scaling>
          <c:orientation val="minMax"/>
          <c:max val="2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QAREA_CM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-2137329688"/>
        <c:crosses val="autoZero"/>
        <c:crossBetween val="midCat"/>
      </c:valAx>
      <c:valAx>
        <c:axId val="-2137329688"/>
        <c:scaling>
          <c:orientation val="minMax"/>
          <c:max val="30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CUM DOC FLUX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370385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332EC-964E-894E-83BC-3820B377BFAB}" type="datetimeFigureOut">
              <a:rPr lang="en-US" smtClean="0"/>
              <a:t>9/1/15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EF50B-8DA4-CF49-9227-5F8CFF340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74A97-C0E8-F740-A082-97E0EB2A5A4A}" type="slidenum">
              <a:rPr lang="en-US"/>
              <a:pPr/>
              <a:t>7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B3FDF-7B95-D041-AE76-E89D6FA4355A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3851A-7513-A549-A820-9B49EAD9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Dirt Plot Gate"/>
          <p:cNvPicPr>
            <a:picLocks noChangeAspect="1" noChangeArrowheads="1"/>
          </p:cNvPicPr>
          <p:nvPr/>
        </p:nvPicPr>
        <p:blipFill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686550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</p:pic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305800" cy="14465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50021"/>
                </a:solidFill>
                <a:latin typeface="Arial"/>
                <a:cs typeface="Arial"/>
              </a:rPr>
              <a:t>SOIL ORGANIC MATTER:</a:t>
            </a:r>
          </a:p>
          <a:p>
            <a:pPr algn="ctr"/>
            <a:r>
              <a:rPr lang="en-US" sz="2800" dirty="0" smtClean="0">
                <a:solidFill>
                  <a:srgbClr val="A50021"/>
                </a:solidFill>
                <a:latin typeface="Arial"/>
                <a:cs typeface="Arial"/>
              </a:rPr>
              <a:t>Can the LTER network be leveraged to inform science and policy?</a:t>
            </a:r>
            <a:r>
              <a:rPr lang="en-US" sz="3200" dirty="0">
                <a:solidFill>
                  <a:srgbClr val="CC0066"/>
                </a:solidFill>
                <a:latin typeface="Arial"/>
                <a:cs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147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47"/>
            <a:ext cx="9144000" cy="530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50900"/>
            <a:ext cx="84963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8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28832558"/>
              </p:ext>
            </p:extLst>
          </p:nvPr>
        </p:nvGraphicFramePr>
        <p:xfrm>
          <a:off x="11795" y="6372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33974198"/>
              </p:ext>
            </p:extLst>
          </p:nvPr>
        </p:nvGraphicFramePr>
        <p:xfrm>
          <a:off x="4583795" y="6372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62884324"/>
              </p:ext>
            </p:extLst>
          </p:nvPr>
        </p:nvGraphicFramePr>
        <p:xfrm>
          <a:off x="11795" y="35767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55239238"/>
              </p:ext>
            </p:extLst>
          </p:nvPr>
        </p:nvGraphicFramePr>
        <p:xfrm>
          <a:off x="4583795" y="36229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6118" y="175630"/>
            <a:ext cx="379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High-elevation (800-1100m), 15-22 ha headwater basins</a:t>
            </a:r>
          </a:p>
          <a:p>
            <a:r>
              <a:rPr lang="en-US" sz="1200" dirty="0" smtClean="0"/>
              <a:t>WS08 (control), WS06 (</a:t>
            </a:r>
            <a:r>
              <a:rPr lang="en-US" sz="1200" dirty="0" err="1" smtClean="0"/>
              <a:t>clearcut</a:t>
            </a:r>
            <a:r>
              <a:rPr lang="en-US" sz="1200" dirty="0" smtClean="0"/>
              <a:t>, burned 1974), </a:t>
            </a:r>
          </a:p>
          <a:p>
            <a:r>
              <a:rPr lang="en-US" sz="1200" dirty="0" smtClean="0"/>
              <a:t>WS07 (</a:t>
            </a:r>
            <a:r>
              <a:rPr lang="en-US" sz="1200" dirty="0" err="1" smtClean="0"/>
              <a:t>shelterwood</a:t>
            </a:r>
            <a:r>
              <a:rPr lang="en-US" sz="1200" dirty="0" smtClean="0"/>
              <a:t> 1974, </a:t>
            </a:r>
            <a:r>
              <a:rPr lang="en-US" sz="1200" dirty="0" err="1" smtClean="0"/>
              <a:t>overstory</a:t>
            </a:r>
            <a:r>
              <a:rPr lang="en-US" sz="1200" dirty="0" smtClean="0"/>
              <a:t> removed 1984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58701" y="175630"/>
            <a:ext cx="347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Low-elevation (450-700m), 9-10 ha headwater basins</a:t>
            </a:r>
          </a:p>
          <a:p>
            <a:r>
              <a:rPr lang="en-US" sz="1200" dirty="0" smtClean="0"/>
              <a:t>WS09 (control), WS106 (</a:t>
            </a:r>
            <a:r>
              <a:rPr lang="en-US" sz="1200" dirty="0" err="1" smtClean="0"/>
              <a:t>clearcut</a:t>
            </a:r>
            <a:r>
              <a:rPr lang="en-US" sz="1200" dirty="0" smtClean="0"/>
              <a:t>, not burned 1975),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118" y="3161334"/>
            <a:ext cx="379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Mid-elevation (450-1000m), 60-100 ha headwater basins</a:t>
            </a:r>
          </a:p>
          <a:p>
            <a:r>
              <a:rPr lang="en-US" sz="1200" dirty="0" smtClean="0"/>
              <a:t>WS02 (control), WS10 (</a:t>
            </a:r>
            <a:r>
              <a:rPr lang="en-US" sz="1200" dirty="0" err="1" smtClean="0"/>
              <a:t>clearcut</a:t>
            </a:r>
            <a:r>
              <a:rPr lang="en-US" sz="1200" dirty="0" smtClean="0"/>
              <a:t>, burned 1962-66)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58701" y="3161334"/>
            <a:ext cx="358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to high-elevation (450-1600m), 600-6200 basins</a:t>
            </a:r>
          </a:p>
          <a:p>
            <a:r>
              <a:rPr lang="en-US" sz="1200" dirty="0" smtClean="0"/>
              <a:t>MACK (old growth), LOOKOUT (25% </a:t>
            </a:r>
            <a:r>
              <a:rPr lang="en-US" sz="1200" dirty="0" err="1" smtClean="0"/>
              <a:t>clearcut</a:t>
            </a:r>
            <a:r>
              <a:rPr lang="en-US" sz="1200" dirty="0" smtClean="0"/>
              <a:t> 1948-70), </a:t>
            </a:r>
          </a:p>
        </p:txBody>
      </p:sp>
    </p:spTree>
    <p:extLst>
      <p:ext uri="{BB962C8B-B14F-4D97-AF65-F5344CB8AC3E}">
        <p14:creationId xmlns:p14="http://schemas.microsoft.com/office/powerpoint/2010/main" val="361986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748" y="744660"/>
            <a:ext cx="8305592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Questions of interest:</a:t>
            </a:r>
          </a:p>
          <a:p>
            <a:r>
              <a:rPr lang="en-US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contributes to stable SOM – root inputs or shoot inputs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is stable SOM?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What is the role of land-use change (CWD too) on </a:t>
            </a:r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dirty="0" smtClean="0">
                <a:solidFill>
                  <a:srgbClr val="800000"/>
                </a:solidFill>
              </a:rPr>
              <a:t>OM stocks and chemistry?</a:t>
            </a:r>
            <a:endParaRPr lang="en-US" sz="1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Does </a:t>
            </a:r>
            <a:r>
              <a:rPr lang="en-US" sz="2400" dirty="0"/>
              <a:t>priming by root activity influence either stable or labile SOM</a:t>
            </a:r>
            <a:r>
              <a:rPr lang="en-US" sz="2400" dirty="0" smtClean="0"/>
              <a:t>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does microbial processing and activity affect SOM stabilization</a:t>
            </a:r>
            <a:r>
              <a:rPr lang="en-US" sz="2400" dirty="0" smtClean="0"/>
              <a:t>?  Role of fungal to bacteria? </a:t>
            </a:r>
            <a:r>
              <a:rPr lang="en-US" sz="2400" dirty="0" err="1" smtClean="0"/>
              <a:t>Mycco</a:t>
            </a:r>
            <a:r>
              <a:rPr lang="en-US" sz="2400" dirty="0" smtClean="0"/>
              <a:t>?  </a:t>
            </a:r>
            <a:r>
              <a:rPr lang="en-US" sz="2400" dirty="0" err="1" smtClean="0"/>
              <a:t>Foodweb</a:t>
            </a:r>
            <a:r>
              <a:rPr lang="en-US" sz="2400" dirty="0" smtClean="0"/>
              <a:t>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 differences in soil texture and mineralogy affect the balance between SOM stabilization and destabilization?  (cross-site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When will soils saturate – or will they?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Role of vegetation change? Temperature change? Climate change?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0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091" y="906200"/>
            <a:ext cx="8298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If not common experiments what about common measurements?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163" y="2568406"/>
            <a:ext cx="59834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Considerations:</a:t>
            </a:r>
          </a:p>
          <a:p>
            <a:r>
              <a:rPr lang="en-US" sz="2400" dirty="0" smtClean="0">
                <a:latin typeface="Arial"/>
                <a:cs typeface="Arial"/>
              </a:rPr>
              <a:t>Sample to what depth?</a:t>
            </a:r>
          </a:p>
          <a:p>
            <a:r>
              <a:rPr lang="en-US" sz="2400" dirty="0" smtClean="0">
                <a:latin typeface="Arial"/>
                <a:cs typeface="Arial"/>
              </a:rPr>
              <a:t>Bulk density?</a:t>
            </a:r>
          </a:p>
          <a:p>
            <a:r>
              <a:rPr lang="en-US" sz="2400" dirty="0" smtClean="0">
                <a:latin typeface="Arial"/>
                <a:cs typeface="Arial"/>
              </a:rPr>
              <a:t>Rock volume?</a:t>
            </a:r>
          </a:p>
          <a:p>
            <a:r>
              <a:rPr lang="en-US" sz="2400" dirty="0" smtClean="0">
                <a:latin typeface="Arial"/>
                <a:cs typeface="Arial"/>
              </a:rPr>
              <a:t>Sample by depth or horizon?</a:t>
            </a:r>
          </a:p>
          <a:p>
            <a:r>
              <a:rPr lang="en-US" sz="2400" dirty="0" smtClean="0">
                <a:latin typeface="Arial"/>
                <a:cs typeface="Arial"/>
              </a:rPr>
              <a:t>Total C and N or density fractions – or --- ?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Problems with thatch in grassland plots?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53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810" y="1618467"/>
            <a:ext cx="776330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DIRT protocol for grasslands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sz="3200" dirty="0"/>
              <a:t>We have generally replicated all treatments 3 times, and have found that to be a minimum number of replicates – 5 is generally preferable.</a:t>
            </a:r>
          </a:p>
        </p:txBody>
      </p:sp>
    </p:spTree>
    <p:extLst>
      <p:ext uri="{BB962C8B-B14F-4D97-AF65-F5344CB8AC3E}">
        <p14:creationId xmlns:p14="http://schemas.microsoft.com/office/powerpoint/2010/main" val="28932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499" y="-2079117"/>
            <a:ext cx="8662361" cy="9233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DIRT protocol for grasslands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We have generally replicated all treatments 3 times, and have found that to be a minimum number of replicates – 5 is generally preferable.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TREATMENTS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UNMANIPULATED CONTROL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CONTROL	</a:t>
            </a:r>
            <a:r>
              <a:rPr lang="en-US" dirty="0"/>
              <a:t>	</a:t>
            </a:r>
            <a:r>
              <a:rPr lang="en-US" dirty="0" smtClean="0"/>
              <a:t>	vegetation </a:t>
            </a:r>
            <a:r>
              <a:rPr lang="en-US" dirty="0"/>
              <a:t>is cut at the end of the growing season and spread evenly </a:t>
            </a:r>
            <a:r>
              <a:rPr lang="en-US" dirty="0" smtClean="0"/>
              <a:t>			over </a:t>
            </a:r>
            <a:r>
              <a:rPr lang="en-US" dirty="0"/>
              <a:t>the surface of the plot.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NO AG LITTER</a:t>
            </a:r>
            <a:r>
              <a:rPr lang="en-US" dirty="0"/>
              <a:t>	</a:t>
            </a:r>
            <a:r>
              <a:rPr lang="en-US" dirty="0" smtClean="0"/>
              <a:t>	vegetation </a:t>
            </a:r>
            <a:r>
              <a:rPr lang="en-US" dirty="0"/>
              <a:t>is cut at the end of the growing season and is removed, </a:t>
            </a:r>
            <a:r>
              <a:rPr lang="en-US" dirty="0" smtClean="0"/>
              <a:t>				weighed</a:t>
            </a:r>
            <a:r>
              <a:rPr lang="en-US" dirty="0"/>
              <a:t>, and saved.  Grasses are cut so as not to harm roots or </a:t>
            </a:r>
            <a:r>
              <a:rPr lang="en-US" dirty="0" smtClean="0"/>
              <a:t>regrowth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 ROOTS</a:t>
            </a:r>
            <a:r>
              <a:rPr lang="en-US" dirty="0"/>
              <a:t>	</a:t>
            </a:r>
            <a:r>
              <a:rPr lang="en-US" dirty="0" smtClean="0"/>
              <a:t>	no </a:t>
            </a:r>
            <a:r>
              <a:rPr lang="en-US" dirty="0"/>
              <a:t>plant growth is allowed within the plots; frequent clipping and </a:t>
            </a:r>
            <a:r>
              <a:rPr lang="en-US" dirty="0" smtClean="0"/>
              <a:t>			herbicide </a:t>
            </a:r>
            <a:r>
              <a:rPr lang="en-US" dirty="0"/>
              <a:t>is used sparingly as vegetative growth demands.  Litter from NO LITTER </a:t>
            </a:r>
            <a:r>
              <a:rPr lang="en-US" dirty="0" smtClean="0"/>
              <a:t>		plots </a:t>
            </a:r>
            <a:r>
              <a:rPr lang="en-US" dirty="0"/>
              <a:t>is combined and mixed, evenly divided among NO ROOTS plots, and spread </a:t>
            </a:r>
            <a:r>
              <a:rPr lang="en-US" dirty="0" smtClean="0"/>
              <a:t>		evenly </a:t>
            </a:r>
            <a:r>
              <a:rPr lang="en-US" dirty="0"/>
              <a:t>over the surface of each plot.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NO INPUTS</a:t>
            </a:r>
            <a:r>
              <a:rPr lang="en-US" dirty="0"/>
              <a:t>	</a:t>
            </a:r>
            <a:r>
              <a:rPr lang="en-US" dirty="0" smtClean="0"/>
              <a:t>	no </a:t>
            </a:r>
            <a:r>
              <a:rPr lang="en-US" dirty="0"/>
              <a:t>plant growth is allowed within the plots; herbicide is used sparingly </a:t>
            </a:r>
            <a:r>
              <a:rPr lang="en-US" dirty="0" smtClean="0"/>
              <a:t>		as </a:t>
            </a:r>
            <a:r>
              <a:rPr lang="en-US" dirty="0"/>
              <a:t>vegetative growth demands.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FF0000"/>
                </a:solidFill>
              </a:rPr>
              <a:t>DOUBLE LITTER</a:t>
            </a:r>
            <a:r>
              <a:rPr lang="en-US" dirty="0"/>
              <a:t>	vegetation is cut at the end of the growing season and spread evenly </a:t>
            </a:r>
            <a:r>
              <a:rPr lang="en-US" dirty="0" smtClean="0"/>
              <a:t>		over </a:t>
            </a:r>
            <a:r>
              <a:rPr lang="en-US" dirty="0"/>
              <a:t>the surface of the plot as for the CONTROL treatments.  The same mass of </a:t>
            </a:r>
            <a:r>
              <a:rPr lang="en-US" dirty="0" smtClean="0"/>
              <a:t>		litter </a:t>
            </a:r>
            <a:r>
              <a:rPr lang="en-US" dirty="0"/>
              <a:t>that was added to NO ROOTS plots is harvested from off-site and added to </a:t>
            </a:r>
            <a:r>
              <a:rPr lang="en-US" dirty="0" smtClean="0"/>
              <a:t>		each </a:t>
            </a:r>
            <a:r>
              <a:rPr lang="en-US" dirty="0"/>
              <a:t>plot.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558ED5"/>
                </a:solidFill>
              </a:rPr>
              <a:t>Note: all treatments can be crossed with a fertilization treatment</a:t>
            </a:r>
          </a:p>
        </p:txBody>
      </p:sp>
    </p:spTree>
    <p:extLst>
      <p:ext uri="{BB962C8B-B14F-4D97-AF65-F5344CB8AC3E}">
        <p14:creationId xmlns:p14="http://schemas.microsoft.com/office/powerpoint/2010/main" val="264382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748" y="744660"/>
            <a:ext cx="83055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Questions of interest:</a:t>
            </a:r>
          </a:p>
          <a:p>
            <a:r>
              <a:rPr lang="en-US" sz="2400" dirty="0"/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contributes to stable SOM – root inputs or shoot inputs</a:t>
            </a:r>
            <a:r>
              <a:rPr lang="en-US" sz="240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is stable SOM?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</a:rPr>
              <a:t>What is the role of land-use change (CWD too) on </a:t>
            </a:r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dirty="0" smtClean="0">
                <a:solidFill>
                  <a:srgbClr val="800000"/>
                </a:solidFill>
              </a:rPr>
              <a:t>OM stocks and chemistry?</a:t>
            </a:r>
            <a:endParaRPr lang="en-US" sz="1000" dirty="0" smtClean="0">
              <a:solidFill>
                <a:srgbClr val="8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Does </a:t>
            </a:r>
            <a:r>
              <a:rPr lang="en-US" sz="2400" dirty="0"/>
              <a:t>priming by root activity influence either stable or labile SOM</a:t>
            </a:r>
            <a:r>
              <a:rPr lang="en-US" sz="2400" dirty="0" smtClean="0"/>
              <a:t>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does microbial processing and activity affect SOM stabilization</a:t>
            </a:r>
            <a:r>
              <a:rPr lang="en-US" sz="2400" dirty="0" smtClean="0"/>
              <a:t>?</a:t>
            </a:r>
            <a:endParaRPr lang="en-US" sz="10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 differences in soil texture and mineralogy affect the balance between SOM stabilization and destabilization?  (cross-site)</a:t>
            </a:r>
          </a:p>
        </p:txBody>
      </p:sp>
    </p:spTree>
    <p:extLst>
      <p:ext uri="{BB962C8B-B14F-4D97-AF65-F5344CB8AC3E}">
        <p14:creationId xmlns:p14="http://schemas.microsoft.com/office/powerpoint/2010/main" val="134194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12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Line 2"/>
          <p:cNvSpPr>
            <a:spLocks noChangeShapeType="1"/>
          </p:cNvSpPr>
          <p:nvPr/>
        </p:nvSpPr>
        <p:spPr bwMode="auto">
          <a:xfrm flipV="1">
            <a:off x="7315200" y="1447800"/>
            <a:ext cx="0" cy="806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5410200" y="9144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decomposition</a:t>
            </a:r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315200" y="0"/>
            <a:ext cx="2438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total soil respiration</a:t>
            </a:r>
          </a:p>
          <a:p>
            <a:r>
              <a:rPr lang="en-US" sz="1800">
                <a:solidFill>
                  <a:srgbClr val="FF0000"/>
                </a:solidFill>
                <a:latin typeface="Arial" charset="0"/>
              </a:rPr>
              <a:t>371 (100%) </a:t>
            </a:r>
          </a:p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618 (100%)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648 (100%)</a:t>
            </a:r>
            <a:endParaRPr lang="en-US" sz="1800">
              <a:solidFill>
                <a:srgbClr val="006600"/>
              </a:solidFill>
            </a:endParaRP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 flipV="1">
            <a:off x="7848600" y="1447800"/>
            <a:ext cx="0" cy="2076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 flipV="1">
            <a:off x="8305800" y="1447800"/>
            <a:ext cx="0" cy="3232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V="1">
            <a:off x="1676400" y="5257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1981200" y="5791200"/>
            <a:ext cx="2057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root respiration</a:t>
            </a:r>
            <a:endParaRPr lang="en-US" sz="1900">
              <a:latin typeface="Arial" charset="0"/>
            </a:endParaRP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4419600" y="5791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33%</a:t>
            </a:r>
            <a:endParaRPr lang="en-US" sz="1800">
              <a:latin typeface="Arial" charset="0"/>
            </a:endParaRPr>
          </a:p>
        </p:txBody>
      </p:sp>
      <p:sp>
        <p:nvSpPr>
          <p:cNvPr id="216074" name="Text Box 10"/>
          <p:cNvSpPr txBox="1">
            <a:spLocks noChangeArrowheads="1"/>
          </p:cNvSpPr>
          <p:nvPr/>
        </p:nvSpPr>
        <p:spPr bwMode="auto">
          <a:xfrm>
            <a:off x="4419600" y="62166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14%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23%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381000" y="1371600"/>
            <a:ext cx="868363" cy="3886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V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E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G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E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T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A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T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I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O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Arial" charset="0"/>
              </a:rPr>
              <a:t>N</a:t>
            </a:r>
            <a:endParaRPr lang="en-US">
              <a:latin typeface="Arial" charset="0"/>
            </a:endParaRPr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1219200" y="1371600"/>
            <a:ext cx="1143000" cy="198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500"/>
          </a:p>
          <a:p>
            <a:endParaRPr lang="en-US" sz="1900">
              <a:solidFill>
                <a:srgbClr val="008000"/>
              </a:solidFill>
              <a:latin typeface="Arial" charset="0"/>
            </a:endParaRPr>
          </a:p>
          <a:p>
            <a:endParaRPr lang="en-US" sz="1900">
              <a:solidFill>
                <a:srgbClr val="008000"/>
              </a:solidFill>
              <a:latin typeface="Arial" charset="0"/>
            </a:endParaRPr>
          </a:p>
          <a:p>
            <a:r>
              <a:rPr lang="en-US" sz="1900">
                <a:solidFill>
                  <a:srgbClr val="008000"/>
                </a:solidFill>
                <a:latin typeface="Arial" charset="0"/>
              </a:rPr>
              <a:t>above-</a:t>
            </a:r>
          </a:p>
          <a:p>
            <a:r>
              <a:rPr lang="en-US" sz="1900">
                <a:solidFill>
                  <a:srgbClr val="008000"/>
                </a:solidFill>
                <a:latin typeface="Arial" charset="0"/>
              </a:rPr>
              <a:t>ground</a:t>
            </a:r>
            <a:endParaRPr lang="en-US" sz="1500">
              <a:solidFill>
                <a:srgbClr val="008000"/>
              </a:solidFill>
            </a:endParaRP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1219200" y="3352800"/>
            <a:ext cx="11430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800">
              <a:solidFill>
                <a:srgbClr val="008000"/>
              </a:solidFill>
            </a:endParaRPr>
          </a:p>
          <a:p>
            <a:endParaRPr lang="en-US" sz="1900">
              <a:solidFill>
                <a:srgbClr val="008000"/>
              </a:solidFill>
              <a:latin typeface="Arial" charset="0"/>
            </a:endParaRPr>
          </a:p>
          <a:p>
            <a:r>
              <a:rPr lang="en-US" sz="1900">
                <a:solidFill>
                  <a:srgbClr val="008000"/>
                </a:solidFill>
                <a:latin typeface="Arial" charset="0"/>
              </a:rPr>
              <a:t>below-</a:t>
            </a:r>
          </a:p>
          <a:p>
            <a:r>
              <a:rPr lang="en-US" sz="1900">
                <a:solidFill>
                  <a:srgbClr val="008000"/>
                </a:solidFill>
                <a:latin typeface="Arial" charset="0"/>
              </a:rPr>
              <a:t>ground</a:t>
            </a:r>
            <a:endParaRPr lang="en-US" sz="1500">
              <a:solidFill>
                <a:srgbClr val="008000"/>
              </a:solidFill>
            </a:endParaRPr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3733800" y="1447800"/>
            <a:ext cx="876300" cy="3886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  <a:latin typeface="Arial" charset="0"/>
              </a:rPr>
              <a:t> </a:t>
            </a: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S</a:t>
            </a: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O</a:t>
            </a: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I</a:t>
            </a: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L </a:t>
            </a:r>
          </a:p>
          <a:p>
            <a:pPr algn="ctr"/>
            <a:endParaRPr lang="en-US" b="1">
              <a:solidFill>
                <a:srgbClr val="800000"/>
              </a:solidFill>
              <a:latin typeface="Arial" charset="0"/>
            </a:endParaRP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O</a:t>
            </a:r>
          </a:p>
          <a:p>
            <a:pPr algn="ctr"/>
            <a:r>
              <a:rPr lang="en-US" b="1">
                <a:solidFill>
                  <a:srgbClr val="800000"/>
                </a:solidFill>
                <a:latin typeface="Arial" charset="0"/>
              </a:rPr>
              <a:t> M</a:t>
            </a:r>
            <a:endParaRPr lang="en-US" sz="1500"/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4572000" y="1447800"/>
            <a:ext cx="1219200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new</a:t>
            </a:r>
          </a:p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above-ground</a:t>
            </a:r>
          </a:p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litter</a:t>
            </a:r>
            <a:endParaRPr lang="en-US" sz="1900">
              <a:solidFill>
                <a:srgbClr val="800000"/>
              </a:solidFill>
            </a:endParaRPr>
          </a:p>
        </p:txBody>
      </p:sp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4572000" y="2895600"/>
            <a:ext cx="12192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old</a:t>
            </a:r>
          </a:p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above-ground</a:t>
            </a:r>
          </a:p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litter</a:t>
            </a:r>
            <a:endParaRPr lang="en-US" sz="1500">
              <a:solidFill>
                <a:srgbClr val="800000"/>
              </a:solidFill>
            </a:endParaRPr>
          </a:p>
        </p:txBody>
      </p:sp>
      <p:sp>
        <p:nvSpPr>
          <p:cNvPr id="216081" name="Text Box 17"/>
          <p:cNvSpPr txBox="1">
            <a:spLocks noChangeArrowheads="1"/>
          </p:cNvSpPr>
          <p:nvPr/>
        </p:nvSpPr>
        <p:spPr bwMode="auto">
          <a:xfrm>
            <a:off x="4572000" y="4191000"/>
            <a:ext cx="12192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below-ground</a:t>
            </a:r>
          </a:p>
          <a:p>
            <a:r>
              <a:rPr lang="en-US" sz="1900">
                <a:solidFill>
                  <a:srgbClr val="800000"/>
                </a:solidFill>
                <a:latin typeface="Arial" charset="0"/>
              </a:rPr>
              <a:t>litter</a:t>
            </a:r>
          </a:p>
        </p:txBody>
      </p: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2362200" y="1066800"/>
            <a:ext cx="1295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900" b="1">
                <a:latin typeface="Arial" charset="0"/>
              </a:rPr>
              <a:t>litterfall</a:t>
            </a:r>
            <a:endParaRPr lang="en-US" sz="1900" b="1"/>
          </a:p>
        </p:txBody>
      </p:sp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2362200" y="3581400"/>
            <a:ext cx="14478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94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589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203835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717800" defTabSz="1358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31750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6322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40894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546600" defTabSz="1358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root litter</a:t>
            </a:r>
            <a:endParaRPr lang="en-US" sz="1900">
              <a:latin typeface="Arial" charset="0"/>
            </a:endParaRPr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>
            <a:off x="2362200" y="2209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/>
          <a:p>
            <a:endParaRPr lang="en-US"/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2362200" y="4114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/>
          <a:p>
            <a:endParaRPr lang="en-US"/>
          </a:p>
        </p:txBody>
      </p:sp>
      <p:sp>
        <p:nvSpPr>
          <p:cNvPr id="216086" name="Line 22"/>
          <p:cNvSpPr>
            <a:spLocks noChangeShapeType="1"/>
          </p:cNvSpPr>
          <p:nvPr/>
        </p:nvSpPr>
        <p:spPr bwMode="auto">
          <a:xfrm flipH="1">
            <a:off x="5791200" y="4648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/>
          <a:p>
            <a:endParaRPr lang="en-US"/>
          </a:p>
        </p:txBody>
      </p:sp>
      <p:sp>
        <p:nvSpPr>
          <p:cNvPr id="216087" name="Line 23"/>
          <p:cNvSpPr>
            <a:spLocks noChangeShapeType="1"/>
          </p:cNvSpPr>
          <p:nvPr/>
        </p:nvSpPr>
        <p:spPr bwMode="auto">
          <a:xfrm flipH="1">
            <a:off x="5791200" y="3505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/>
          <a:p>
            <a:endParaRPr lang="en-US"/>
          </a:p>
        </p:txBody>
      </p:sp>
      <p:sp>
        <p:nvSpPr>
          <p:cNvPr id="216088" name="Line 24"/>
          <p:cNvSpPr>
            <a:spLocks noChangeShapeType="1"/>
          </p:cNvSpPr>
          <p:nvPr/>
        </p:nvSpPr>
        <p:spPr bwMode="auto">
          <a:xfrm flipH="1">
            <a:off x="5791200" y="228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/>
          <a:p>
            <a:endParaRPr lang="en-US"/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5943600" y="19050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11%</a:t>
            </a:r>
            <a:endParaRPr lang="en-US" sz="1800"/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5943600" y="3124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26%</a:t>
            </a:r>
            <a:endParaRPr lang="en-US" sz="1800"/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5943600" y="4267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30%</a:t>
            </a:r>
            <a:endParaRPr lang="en-US" sz="1800">
              <a:latin typeface="Arial" charset="0"/>
            </a:endParaRPr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5943600" y="2286000"/>
            <a:ext cx="1371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7%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10%</a:t>
            </a:r>
            <a:endParaRPr lang="en-US" sz="1800">
              <a:solidFill>
                <a:srgbClr val="006600"/>
              </a:solidFill>
            </a:endParaRPr>
          </a:p>
        </p:txBody>
      </p:sp>
      <p:sp>
        <p:nvSpPr>
          <p:cNvPr id="216093" name="Text Box 29"/>
          <p:cNvSpPr txBox="1">
            <a:spLocks noChangeArrowheads="1"/>
          </p:cNvSpPr>
          <p:nvPr/>
        </p:nvSpPr>
        <p:spPr bwMode="auto">
          <a:xfrm>
            <a:off x="5943600" y="4648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56%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52%</a:t>
            </a:r>
          </a:p>
        </p:txBody>
      </p:sp>
      <p:sp>
        <p:nvSpPr>
          <p:cNvPr id="216094" name="Text Box 30"/>
          <p:cNvSpPr txBox="1">
            <a:spLocks noChangeArrowheads="1"/>
          </p:cNvSpPr>
          <p:nvPr/>
        </p:nvSpPr>
        <p:spPr bwMode="auto">
          <a:xfrm>
            <a:off x="5943600" y="34290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23%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15%</a:t>
            </a:r>
          </a:p>
        </p:txBody>
      </p:sp>
      <p:sp>
        <p:nvSpPr>
          <p:cNvPr id="216095" name="Text Box 31"/>
          <p:cNvSpPr txBox="1">
            <a:spLocks noChangeArrowheads="1"/>
          </p:cNvSpPr>
          <p:nvPr/>
        </p:nvSpPr>
        <p:spPr bwMode="auto">
          <a:xfrm>
            <a:off x="2362200" y="1828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HF 138</a:t>
            </a:r>
            <a:endParaRPr lang="en-US" sz="1800"/>
          </a:p>
        </p:txBody>
      </p:sp>
      <p:sp>
        <p:nvSpPr>
          <p:cNvPr id="216096" name="Text Box 32"/>
          <p:cNvSpPr txBox="1">
            <a:spLocks noChangeArrowheads="1"/>
          </p:cNvSpPr>
          <p:nvPr/>
        </p:nvSpPr>
        <p:spPr bwMode="auto">
          <a:xfrm>
            <a:off x="2362200" y="2209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732" tIns="67311" rIns="135732" bIns="67311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BOU 183</a:t>
            </a:r>
          </a:p>
          <a:p>
            <a:r>
              <a:rPr lang="en-US" sz="1800">
                <a:solidFill>
                  <a:srgbClr val="006600"/>
                </a:solidFill>
                <a:latin typeface="Arial" charset="0"/>
              </a:rPr>
              <a:t>HJA 145</a:t>
            </a:r>
          </a:p>
        </p:txBody>
      </p:sp>
      <p:sp>
        <p:nvSpPr>
          <p:cNvPr id="216097" name="Line 33"/>
          <p:cNvSpPr>
            <a:spLocks noChangeShapeType="1"/>
          </p:cNvSpPr>
          <p:nvPr/>
        </p:nvSpPr>
        <p:spPr bwMode="auto">
          <a:xfrm flipV="1">
            <a:off x="8763000" y="14478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8" name="Line 34"/>
          <p:cNvSpPr>
            <a:spLocks noChangeShapeType="1"/>
          </p:cNvSpPr>
          <p:nvPr/>
        </p:nvSpPr>
        <p:spPr bwMode="auto">
          <a:xfrm>
            <a:off x="1676400" y="6172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A50021"/>
                </a:solidFill>
                <a:latin typeface="Arial"/>
                <a:cs typeface="Arial"/>
              </a:rPr>
              <a:t>The world is changing: why focus on soil organic matter?</a:t>
            </a:r>
            <a:endParaRPr lang="en-US" sz="320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charset="2"/>
              <a:buChar char="u"/>
            </a:pP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SOM is a major component of the global C cycle, containing more C than plant biomass and the atmosphere </a:t>
            </a:r>
            <a:r>
              <a:rPr lang="en-US" sz="2400" dirty="0" smtClean="0">
                <a:latin typeface="Arial"/>
                <a:cs typeface="Arial"/>
              </a:rPr>
              <a:t>combined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C flux between soils and the atmosphere is large, with soil respiration </a:t>
            </a:r>
            <a:r>
              <a:rPr lang="en-US" sz="2400" dirty="0" smtClean="0">
                <a:latin typeface="Arial"/>
                <a:cs typeface="Arial"/>
              </a:rPr>
              <a:t>about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 smtClean="0">
                <a:latin typeface="Arial"/>
                <a:cs typeface="Arial"/>
              </a:rPr>
              <a:t>0 </a:t>
            </a:r>
            <a:r>
              <a:rPr lang="en-US" sz="2400" dirty="0">
                <a:latin typeface="Arial"/>
                <a:cs typeface="Arial"/>
              </a:rPr>
              <a:t>times the C flux due to fossil fuel </a:t>
            </a:r>
            <a:r>
              <a:rPr lang="en-US" sz="2400" dirty="0" smtClean="0">
                <a:latin typeface="Arial"/>
                <a:cs typeface="Arial"/>
              </a:rPr>
              <a:t>combustion</a:t>
            </a:r>
          </a:p>
          <a:p>
            <a:pPr marL="0" indent="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Interactions </a:t>
            </a:r>
            <a:r>
              <a:rPr lang="en-US" sz="2400" dirty="0">
                <a:latin typeface="Arial"/>
                <a:cs typeface="Arial"/>
              </a:rPr>
              <a:t>among the biological, chemical, and physical processes regulating SOM accumulation, stabilization, and turnover are poorly </a:t>
            </a:r>
            <a:r>
              <a:rPr lang="en-US" sz="2400" dirty="0" smtClean="0">
                <a:latin typeface="Arial"/>
                <a:cs typeface="Arial"/>
              </a:rPr>
              <a:t>understood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7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A50021"/>
                </a:solidFill>
                <a:latin typeface="Arial"/>
                <a:cs typeface="Arial"/>
              </a:rPr>
              <a:t>What will change:</a:t>
            </a:r>
          </a:p>
          <a:p>
            <a:pPr>
              <a:buFont typeface="Wingdings" charset="2"/>
              <a:buChar char="u"/>
            </a:pP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Temperature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Precipitation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Floods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Drought</a:t>
            </a: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Seasonality</a:t>
            </a:r>
          </a:p>
          <a:p>
            <a:pPr>
              <a:buFont typeface="Wingdings" charset="2"/>
              <a:buChar char="u"/>
            </a:pPr>
            <a:endParaRPr lang="en-US" sz="1200" dirty="0" smtClean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 smtClean="0">
                <a:latin typeface="Arial"/>
                <a:cs typeface="Arial"/>
              </a:rPr>
              <a:t>Land-use, forest harvest, direct effects on litter production</a:t>
            </a:r>
          </a:p>
        </p:txBody>
      </p:sp>
    </p:spTree>
    <p:extLst>
      <p:ext uri="{BB962C8B-B14F-4D97-AF65-F5344CB8AC3E}">
        <p14:creationId xmlns:p14="http://schemas.microsoft.com/office/powerpoint/2010/main" val="325227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A50021"/>
                </a:solidFill>
                <a:latin typeface="Arial"/>
                <a:cs typeface="Arial"/>
              </a:rPr>
              <a:t>What controls soil C stabilization and destabilization?</a:t>
            </a:r>
            <a:r>
              <a:rPr lang="en-US" dirty="0">
                <a:latin typeface="Arial"/>
                <a:cs typeface="Arial"/>
              </a:rPr>
              <a:t>  </a:t>
            </a:r>
          </a:p>
          <a:p>
            <a:pPr>
              <a:buFont typeface="Wingdings" charset="2"/>
              <a:buChar char="u"/>
            </a:pPr>
            <a:endParaRPr lang="en-US" sz="24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latin typeface="Arial"/>
                <a:cs typeface="Arial"/>
              </a:rPr>
              <a:t>temperature, 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latin typeface="Arial"/>
                <a:cs typeface="Arial"/>
              </a:rPr>
              <a:t>vegetation, 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latin typeface="Arial"/>
                <a:cs typeface="Arial"/>
              </a:rPr>
              <a:t>mineralogy, </a:t>
            </a:r>
          </a:p>
          <a:p>
            <a:pPr>
              <a:buFont typeface="Wingdings" charset="2"/>
              <a:buChar char="u"/>
            </a:pPr>
            <a:r>
              <a:rPr lang="en-US" sz="2400" dirty="0">
                <a:latin typeface="Arial"/>
                <a:cs typeface="Arial"/>
              </a:rPr>
              <a:t>management?</a:t>
            </a:r>
          </a:p>
          <a:p>
            <a:pPr>
              <a:buFont typeface="Wingdings" charset="2"/>
              <a:buChar char="u"/>
            </a:pPr>
            <a:endParaRPr lang="en-US" sz="2400" dirty="0">
              <a:latin typeface="Arial"/>
              <a:cs typeface="Arial"/>
            </a:endParaRPr>
          </a:p>
          <a:p>
            <a:pPr>
              <a:buFont typeface="Wingdings" charset="2"/>
              <a:buChar char="u"/>
            </a:pPr>
            <a:r>
              <a:rPr lang="en-US" sz="2400" dirty="0">
                <a:latin typeface="Arial"/>
                <a:cs typeface="Arial"/>
              </a:rPr>
              <a:t>Plant detrital inputs?</a:t>
            </a:r>
          </a:p>
        </p:txBody>
      </p:sp>
    </p:spTree>
    <p:extLst>
      <p:ext uri="{BB962C8B-B14F-4D97-AF65-F5344CB8AC3E}">
        <p14:creationId xmlns:p14="http://schemas.microsoft.com/office/powerpoint/2010/main" val="181978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457200" y="1066800"/>
            <a:ext cx="8305800" cy="355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D</a:t>
            </a:r>
            <a:r>
              <a:rPr lang="en-US" sz="3600" dirty="0">
                <a:solidFill>
                  <a:srgbClr val="CC0066"/>
                </a:solidFill>
                <a:latin typeface="Arial"/>
                <a:cs typeface="Arial"/>
              </a:rPr>
              <a:t>etrital</a:t>
            </a:r>
            <a:r>
              <a:rPr lang="en-US" sz="3600" dirty="0">
                <a:latin typeface="Arial"/>
                <a:cs typeface="Arial"/>
              </a:rPr>
              <a:t> I</a:t>
            </a:r>
            <a:r>
              <a:rPr lang="en-US" sz="3600" dirty="0">
                <a:solidFill>
                  <a:srgbClr val="CC0066"/>
                </a:solidFill>
                <a:latin typeface="Arial"/>
                <a:cs typeface="Arial"/>
              </a:rPr>
              <a:t>nput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rgbClr val="CC0066"/>
                </a:solidFill>
                <a:latin typeface="Arial"/>
                <a:cs typeface="Arial"/>
              </a:rPr>
              <a:t>and</a:t>
            </a:r>
            <a:r>
              <a:rPr lang="en-US" sz="3600" dirty="0">
                <a:latin typeface="Arial"/>
                <a:cs typeface="Arial"/>
              </a:rPr>
              <a:t> R</a:t>
            </a:r>
            <a:r>
              <a:rPr lang="en-US" sz="3600" dirty="0">
                <a:solidFill>
                  <a:srgbClr val="CC0066"/>
                </a:solidFill>
                <a:latin typeface="Arial"/>
                <a:cs typeface="Arial"/>
              </a:rPr>
              <a:t>emoval</a:t>
            </a:r>
            <a:r>
              <a:rPr lang="en-US" sz="3600" dirty="0">
                <a:latin typeface="Arial"/>
                <a:cs typeface="Arial"/>
              </a:rPr>
              <a:t> T</a:t>
            </a:r>
            <a:r>
              <a:rPr lang="en-US" sz="3600" dirty="0">
                <a:solidFill>
                  <a:srgbClr val="CC0066"/>
                </a:solidFill>
                <a:latin typeface="Arial"/>
                <a:cs typeface="Arial"/>
              </a:rPr>
              <a:t>reatments</a:t>
            </a:r>
          </a:p>
          <a:p>
            <a:pPr algn="ctr">
              <a:spcBef>
                <a:spcPct val="50000"/>
              </a:spcBef>
            </a:pPr>
            <a:r>
              <a:rPr lang="en-US" sz="3600" dirty="0">
                <a:latin typeface="Arial"/>
                <a:cs typeface="Arial"/>
              </a:rPr>
              <a:t>(DIRT)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"/>
              <a:cs typeface="Arial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Arial"/>
                <a:cs typeface="Arial"/>
              </a:rPr>
              <a:t>Central Goal</a:t>
            </a:r>
            <a:r>
              <a:rPr lang="en-US" sz="2400" dirty="0">
                <a:latin typeface="Arial"/>
                <a:cs typeface="Arial"/>
              </a:rPr>
              <a:t>: to assess how rates and sources of plant litter inputs control the long-term stability, accumulation, and chemical nature of soil organic matter in forested ecosystems</a:t>
            </a:r>
          </a:p>
        </p:txBody>
      </p:sp>
    </p:spTree>
    <p:extLst>
      <p:ext uri="{BB962C8B-B14F-4D97-AF65-F5344CB8AC3E}">
        <p14:creationId xmlns:p14="http://schemas.microsoft.com/office/powerpoint/2010/main" val="35894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23397" y="856783"/>
            <a:ext cx="5628649" cy="5340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438912" tIns="219456" rIns="438912" bIns="219456" rtlCol="0" anchor="ctr">
            <a:noAutofit/>
          </a:bodyPr>
          <a:lstStyle>
            <a:lvl1pPr algn="ctr" defTabSz="438912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DIRT Treatments</a:t>
            </a:r>
            <a:endParaRPr lang="en-US" sz="4000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8" y="1681335"/>
            <a:ext cx="6927425" cy="362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003" y="9038279"/>
            <a:ext cx="711066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sz="27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sz="27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sz="27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sz="27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kumimoji="0" lang="en-US" sz="2400" dirty="0">
                <a:solidFill>
                  <a:schemeClr val="tx1"/>
                </a:solidFill>
                <a:latin typeface="+mn-lt"/>
              </a:rPr>
              <a:t>Organic matter inputs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are altered through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additions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or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removals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(via screens) and roots (via root barriers)</a:t>
            </a:r>
            <a:endParaRPr lang="en-US" sz="3600" dirty="0">
              <a:latin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5403" y="9190679"/>
            <a:ext cx="711066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sz="27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sz="27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sz="27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sz="27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kumimoji="0" lang="en-US" sz="2400" dirty="0">
                <a:solidFill>
                  <a:schemeClr val="tx1"/>
                </a:solidFill>
                <a:latin typeface="+mn-lt"/>
              </a:rPr>
              <a:t>Organic matter inputs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are altered through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additions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or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removals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(via screens) and roots (via root barriers)</a:t>
            </a:r>
            <a:endParaRPr lang="en-US" sz="3600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7803" y="9343079"/>
            <a:ext cx="7110664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700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sz="2700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sz="2700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sz="2700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sz="27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7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kumimoji="0" lang="en-US" sz="2400" dirty="0">
                <a:solidFill>
                  <a:schemeClr val="tx1"/>
                </a:solidFill>
                <a:latin typeface="+mn-lt"/>
              </a:rPr>
              <a:t>Organic matter inputs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are altered through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additions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or </a:t>
            </a:r>
            <a:r>
              <a:rPr kumimoji="0" lang="en-US" sz="2400" dirty="0">
                <a:solidFill>
                  <a:schemeClr val="tx1"/>
                </a:solidFill>
                <a:latin typeface="+mn-lt"/>
              </a:rPr>
              <a:t>removals </a:t>
            </a:r>
            <a:r>
              <a:rPr kumimoji="0" lang="en-US" sz="2400" dirty="0" smtClean="0">
                <a:solidFill>
                  <a:schemeClr val="tx1"/>
                </a:solidFill>
                <a:latin typeface="+mn-lt"/>
              </a:rPr>
              <a:t>of aboveground litter (via screens) and roots (via root barriers)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3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0" y="594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00400" y="5943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34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7162800" y="21336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086600" y="41910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7543800" y="39624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886200" y="37338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6978650" y="6183313"/>
            <a:ext cx="703263" cy="254000"/>
          </a:xfrm>
          <a:custGeom>
            <a:avLst/>
            <a:gdLst>
              <a:gd name="T0" fmla="*/ 5 w 443"/>
              <a:gd name="T1" fmla="*/ 32 h 160"/>
              <a:gd name="T2" fmla="*/ 23 w 443"/>
              <a:gd name="T3" fmla="*/ 20 h 160"/>
              <a:gd name="T4" fmla="*/ 119 w 443"/>
              <a:gd name="T5" fmla="*/ 8 h 160"/>
              <a:gd name="T6" fmla="*/ 209 w 443"/>
              <a:gd name="T7" fmla="*/ 8 h 160"/>
              <a:gd name="T8" fmla="*/ 245 w 443"/>
              <a:gd name="T9" fmla="*/ 23 h 160"/>
              <a:gd name="T10" fmla="*/ 275 w 443"/>
              <a:gd name="T11" fmla="*/ 35 h 160"/>
              <a:gd name="T12" fmla="*/ 311 w 443"/>
              <a:gd name="T13" fmla="*/ 74 h 160"/>
              <a:gd name="T14" fmla="*/ 422 w 443"/>
              <a:gd name="T15" fmla="*/ 101 h 160"/>
              <a:gd name="T16" fmla="*/ 443 w 443"/>
              <a:gd name="T17" fmla="*/ 125 h 160"/>
              <a:gd name="T18" fmla="*/ 380 w 443"/>
              <a:gd name="T19" fmla="*/ 146 h 160"/>
              <a:gd name="T20" fmla="*/ 350 w 443"/>
              <a:gd name="T21" fmla="*/ 131 h 160"/>
              <a:gd name="T22" fmla="*/ 284 w 443"/>
              <a:gd name="T23" fmla="*/ 113 h 160"/>
              <a:gd name="T24" fmla="*/ 188 w 443"/>
              <a:gd name="T25" fmla="*/ 59 h 160"/>
              <a:gd name="T26" fmla="*/ 104 w 443"/>
              <a:gd name="T27" fmla="*/ 41 h 160"/>
              <a:gd name="T28" fmla="*/ 65 w 443"/>
              <a:gd name="T29" fmla="*/ 47 h 160"/>
              <a:gd name="T30" fmla="*/ 41 w 443"/>
              <a:gd name="T31" fmla="*/ 53 h 160"/>
              <a:gd name="T32" fmla="*/ 29 w 443"/>
              <a:gd name="T33" fmla="*/ 56 h 160"/>
              <a:gd name="T34" fmla="*/ 5 w 443"/>
              <a:gd name="T35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160">
                <a:moveTo>
                  <a:pt x="5" y="32"/>
                </a:moveTo>
                <a:cubicBezTo>
                  <a:pt x="26" y="25"/>
                  <a:pt x="1" y="35"/>
                  <a:pt x="23" y="20"/>
                </a:cubicBezTo>
                <a:cubicBezTo>
                  <a:pt x="44" y="6"/>
                  <a:pt x="105" y="9"/>
                  <a:pt x="119" y="8"/>
                </a:cubicBezTo>
                <a:cubicBezTo>
                  <a:pt x="150" y="0"/>
                  <a:pt x="178" y="5"/>
                  <a:pt x="209" y="8"/>
                </a:cubicBezTo>
                <a:cubicBezTo>
                  <a:pt x="232" y="23"/>
                  <a:pt x="220" y="19"/>
                  <a:pt x="245" y="23"/>
                </a:cubicBezTo>
                <a:cubicBezTo>
                  <a:pt x="255" y="30"/>
                  <a:pt x="264" y="31"/>
                  <a:pt x="275" y="35"/>
                </a:cubicBezTo>
                <a:cubicBezTo>
                  <a:pt x="287" y="47"/>
                  <a:pt x="293" y="70"/>
                  <a:pt x="311" y="74"/>
                </a:cubicBezTo>
                <a:cubicBezTo>
                  <a:pt x="348" y="81"/>
                  <a:pt x="389" y="79"/>
                  <a:pt x="422" y="101"/>
                </a:cubicBezTo>
                <a:cubicBezTo>
                  <a:pt x="436" y="122"/>
                  <a:pt x="428" y="115"/>
                  <a:pt x="443" y="125"/>
                </a:cubicBezTo>
                <a:cubicBezTo>
                  <a:pt x="436" y="160"/>
                  <a:pt x="416" y="148"/>
                  <a:pt x="380" y="146"/>
                </a:cubicBezTo>
                <a:cubicBezTo>
                  <a:pt x="361" y="141"/>
                  <a:pt x="371" y="145"/>
                  <a:pt x="350" y="131"/>
                </a:cubicBezTo>
                <a:cubicBezTo>
                  <a:pt x="341" y="125"/>
                  <a:pt x="297" y="117"/>
                  <a:pt x="284" y="113"/>
                </a:cubicBezTo>
                <a:cubicBezTo>
                  <a:pt x="276" y="80"/>
                  <a:pt x="218" y="62"/>
                  <a:pt x="188" y="59"/>
                </a:cubicBezTo>
                <a:cubicBezTo>
                  <a:pt x="160" y="52"/>
                  <a:pt x="131" y="50"/>
                  <a:pt x="104" y="41"/>
                </a:cubicBezTo>
                <a:cubicBezTo>
                  <a:pt x="50" y="46"/>
                  <a:pt x="90" y="40"/>
                  <a:pt x="65" y="47"/>
                </a:cubicBezTo>
                <a:cubicBezTo>
                  <a:pt x="57" y="49"/>
                  <a:pt x="49" y="51"/>
                  <a:pt x="41" y="53"/>
                </a:cubicBezTo>
                <a:cubicBezTo>
                  <a:pt x="37" y="54"/>
                  <a:pt x="29" y="56"/>
                  <a:pt x="29" y="56"/>
                </a:cubicBezTo>
                <a:cubicBezTo>
                  <a:pt x="8" y="53"/>
                  <a:pt x="0" y="54"/>
                  <a:pt x="5" y="32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7810500" y="6367463"/>
            <a:ext cx="433388" cy="193675"/>
          </a:xfrm>
          <a:custGeom>
            <a:avLst/>
            <a:gdLst>
              <a:gd name="T0" fmla="*/ 63 w 273"/>
              <a:gd name="T1" fmla="*/ 15 h 122"/>
              <a:gd name="T2" fmla="*/ 24 w 273"/>
              <a:gd name="T3" fmla="*/ 18 h 122"/>
              <a:gd name="T4" fmla="*/ 42 w 273"/>
              <a:gd name="T5" fmla="*/ 42 h 122"/>
              <a:gd name="T6" fmla="*/ 9 w 273"/>
              <a:gd name="T7" fmla="*/ 75 h 122"/>
              <a:gd name="T8" fmla="*/ 15 w 273"/>
              <a:gd name="T9" fmla="*/ 87 h 122"/>
              <a:gd name="T10" fmla="*/ 57 w 273"/>
              <a:gd name="T11" fmla="*/ 81 h 122"/>
              <a:gd name="T12" fmla="*/ 108 w 273"/>
              <a:gd name="T13" fmla="*/ 84 h 122"/>
              <a:gd name="T14" fmla="*/ 126 w 273"/>
              <a:gd name="T15" fmla="*/ 96 h 122"/>
              <a:gd name="T16" fmla="*/ 138 w 273"/>
              <a:gd name="T17" fmla="*/ 117 h 122"/>
              <a:gd name="T18" fmla="*/ 258 w 273"/>
              <a:gd name="T19" fmla="*/ 72 h 122"/>
              <a:gd name="T20" fmla="*/ 270 w 273"/>
              <a:gd name="T21" fmla="*/ 54 h 122"/>
              <a:gd name="T22" fmla="*/ 255 w 273"/>
              <a:gd name="T23" fmla="*/ 51 h 122"/>
              <a:gd name="T24" fmla="*/ 216 w 273"/>
              <a:gd name="T25" fmla="*/ 42 h 122"/>
              <a:gd name="T26" fmla="*/ 114 w 273"/>
              <a:gd name="T27" fmla="*/ 0 h 122"/>
              <a:gd name="T28" fmla="*/ 72 w 273"/>
              <a:gd name="T29" fmla="*/ 6 h 122"/>
              <a:gd name="T30" fmla="*/ 54 w 273"/>
              <a:gd name="T31" fmla="*/ 15 h 122"/>
              <a:gd name="T32" fmla="*/ 63 w 273"/>
              <a:gd name="T33" fmla="*/ 15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3" h="122">
                <a:moveTo>
                  <a:pt x="63" y="15"/>
                </a:moveTo>
                <a:cubicBezTo>
                  <a:pt x="50" y="16"/>
                  <a:pt x="37" y="15"/>
                  <a:pt x="24" y="18"/>
                </a:cubicBezTo>
                <a:cubicBezTo>
                  <a:pt x="0" y="24"/>
                  <a:pt x="27" y="38"/>
                  <a:pt x="42" y="42"/>
                </a:cubicBezTo>
                <a:cubicBezTo>
                  <a:pt x="58" y="66"/>
                  <a:pt x="25" y="65"/>
                  <a:pt x="9" y="75"/>
                </a:cubicBezTo>
                <a:cubicBezTo>
                  <a:pt x="11" y="79"/>
                  <a:pt x="11" y="86"/>
                  <a:pt x="15" y="87"/>
                </a:cubicBezTo>
                <a:cubicBezTo>
                  <a:pt x="29" y="89"/>
                  <a:pt x="57" y="81"/>
                  <a:pt x="57" y="81"/>
                </a:cubicBezTo>
                <a:cubicBezTo>
                  <a:pt x="74" y="82"/>
                  <a:pt x="91" y="80"/>
                  <a:pt x="108" y="84"/>
                </a:cubicBezTo>
                <a:cubicBezTo>
                  <a:pt x="115" y="86"/>
                  <a:pt x="126" y="96"/>
                  <a:pt x="126" y="96"/>
                </a:cubicBezTo>
                <a:cubicBezTo>
                  <a:pt x="123" y="113"/>
                  <a:pt x="118" y="122"/>
                  <a:pt x="138" y="117"/>
                </a:cubicBezTo>
                <a:cubicBezTo>
                  <a:pt x="172" y="83"/>
                  <a:pt x="212" y="76"/>
                  <a:pt x="258" y="72"/>
                </a:cubicBezTo>
                <a:cubicBezTo>
                  <a:pt x="262" y="66"/>
                  <a:pt x="266" y="60"/>
                  <a:pt x="270" y="54"/>
                </a:cubicBezTo>
                <a:cubicBezTo>
                  <a:pt x="273" y="50"/>
                  <a:pt x="260" y="52"/>
                  <a:pt x="255" y="51"/>
                </a:cubicBezTo>
                <a:cubicBezTo>
                  <a:pt x="219" y="41"/>
                  <a:pt x="256" y="48"/>
                  <a:pt x="216" y="42"/>
                </a:cubicBezTo>
                <a:cubicBezTo>
                  <a:pt x="187" y="13"/>
                  <a:pt x="151" y="12"/>
                  <a:pt x="114" y="0"/>
                </a:cubicBezTo>
                <a:cubicBezTo>
                  <a:pt x="106" y="1"/>
                  <a:pt x="84" y="0"/>
                  <a:pt x="72" y="6"/>
                </a:cubicBezTo>
                <a:cubicBezTo>
                  <a:pt x="66" y="9"/>
                  <a:pt x="54" y="8"/>
                  <a:pt x="54" y="15"/>
                </a:cubicBezTo>
                <a:cubicBezTo>
                  <a:pt x="54" y="18"/>
                  <a:pt x="60" y="15"/>
                  <a:pt x="63" y="15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8391525" y="6443663"/>
            <a:ext cx="155575" cy="66675"/>
          </a:xfrm>
          <a:custGeom>
            <a:avLst/>
            <a:gdLst>
              <a:gd name="T0" fmla="*/ 30 w 98"/>
              <a:gd name="T1" fmla="*/ 0 h 42"/>
              <a:gd name="T2" fmla="*/ 12 w 98"/>
              <a:gd name="T3" fmla="*/ 6 h 42"/>
              <a:gd name="T4" fmla="*/ 0 w 98"/>
              <a:gd name="T5" fmla="*/ 24 h 42"/>
              <a:gd name="T6" fmla="*/ 24 w 98"/>
              <a:gd name="T7" fmla="*/ 39 h 42"/>
              <a:gd name="T8" fmla="*/ 33 w 98"/>
              <a:gd name="T9" fmla="*/ 42 h 42"/>
              <a:gd name="T10" fmla="*/ 60 w 98"/>
              <a:gd name="T11" fmla="*/ 39 h 42"/>
              <a:gd name="T12" fmla="*/ 78 w 98"/>
              <a:gd name="T13" fmla="*/ 33 h 42"/>
              <a:gd name="T14" fmla="*/ 30 w 98"/>
              <a:gd name="T1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8" h="42">
                <a:moveTo>
                  <a:pt x="30" y="0"/>
                </a:moveTo>
                <a:cubicBezTo>
                  <a:pt x="24" y="2"/>
                  <a:pt x="18" y="4"/>
                  <a:pt x="12" y="6"/>
                </a:cubicBezTo>
                <a:cubicBezTo>
                  <a:pt x="5" y="8"/>
                  <a:pt x="0" y="24"/>
                  <a:pt x="0" y="24"/>
                </a:cubicBezTo>
                <a:cubicBezTo>
                  <a:pt x="10" y="38"/>
                  <a:pt x="3" y="32"/>
                  <a:pt x="24" y="39"/>
                </a:cubicBezTo>
                <a:cubicBezTo>
                  <a:pt x="27" y="40"/>
                  <a:pt x="33" y="42"/>
                  <a:pt x="33" y="42"/>
                </a:cubicBezTo>
                <a:cubicBezTo>
                  <a:pt x="42" y="41"/>
                  <a:pt x="51" y="41"/>
                  <a:pt x="60" y="39"/>
                </a:cubicBezTo>
                <a:cubicBezTo>
                  <a:pt x="66" y="38"/>
                  <a:pt x="78" y="33"/>
                  <a:pt x="78" y="33"/>
                </a:cubicBezTo>
                <a:cubicBezTo>
                  <a:pt x="98" y="3"/>
                  <a:pt x="50" y="0"/>
                  <a:pt x="30" y="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9600" y="1066800"/>
            <a:ext cx="3886200" cy="1323975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/>
                <a:cs typeface="Arial"/>
              </a:rPr>
              <a:t>LTER and ILTER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"/>
                <a:cs typeface="Arial"/>
              </a:rPr>
              <a:t>DIRT Sites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85800" y="3352800"/>
            <a:ext cx="2590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/>
                <a:cs typeface="Arial"/>
              </a:rPr>
              <a:t>Wisconsin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20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Arial"/>
                <a:cs typeface="Arial"/>
              </a:rPr>
              <a:t>Harvard 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Forest </a:t>
            </a:r>
          </a:p>
          <a:p>
            <a:r>
              <a:rPr lang="en-US" sz="2000" b="1" dirty="0" err="1" smtClean="0">
                <a:solidFill>
                  <a:schemeClr val="accent1"/>
                </a:solidFill>
                <a:latin typeface="Arial"/>
                <a:cs typeface="Arial"/>
              </a:rPr>
              <a:t>H.J.Andrews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 err="1">
                <a:solidFill>
                  <a:schemeClr val="accent1"/>
                </a:solidFill>
                <a:latin typeface="Arial"/>
                <a:cs typeface="Arial"/>
              </a:rPr>
              <a:t>Bousson</a:t>
            </a:r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  <a:p>
            <a:r>
              <a:rPr lang="en-US" sz="2000" b="1" dirty="0" err="1">
                <a:solidFill>
                  <a:schemeClr val="accent1"/>
                </a:solidFill>
                <a:latin typeface="Arial"/>
                <a:cs typeface="Arial"/>
              </a:rPr>
              <a:t>Síkfökút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Arial"/>
                <a:cs typeface="Arial"/>
              </a:rPr>
              <a:t>Michigan</a:t>
            </a:r>
          </a:p>
          <a:p>
            <a:r>
              <a:rPr lang="en-US" sz="2000" b="1" dirty="0" smtClean="0">
                <a:solidFill>
                  <a:schemeClr val="accent1"/>
                </a:solidFill>
                <a:latin typeface="Arial"/>
                <a:cs typeface="Arial"/>
              </a:rPr>
              <a:t>Santa Rita</a:t>
            </a:r>
            <a:endParaRPr lang="en-US" sz="2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en-US" sz="2000" b="1" dirty="0">
              <a:solidFill>
                <a:srgbClr val="FF33CC"/>
              </a:solidFill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629400" y="39624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6248400" y="3962400"/>
            <a:ext cx="228600" cy="228600"/>
          </a:xfrm>
          <a:prstGeom prst="star5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4495800" y="5105400"/>
            <a:ext cx="228600" cy="228600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22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6" y="3131964"/>
            <a:ext cx="4685200" cy="3233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232" y="2799434"/>
            <a:ext cx="3581593" cy="3565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079" y="915631"/>
            <a:ext cx="802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How long does it take for soil carbon to increase?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19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4572000" y="6096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H.J. Andrews DIRT, 10 years</a:t>
            </a:r>
          </a:p>
        </p:txBody>
      </p:sp>
      <p:graphicFrame>
        <p:nvGraphicFramePr>
          <p:cNvPr id="172035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133600"/>
          <a:ext cx="8548688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3" imgW="7429500" imgH="2714752" progId="Excel.Chart.8">
                  <p:embed/>
                </p:oleObj>
              </mc:Choice>
              <mc:Fallback>
                <p:oleObj name="Chart" r:id="rId3" imgW="7429500" imgH="27147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8548688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40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14748</TotalTime>
  <Words>598</Words>
  <Application>Microsoft Macintosh PowerPoint</Application>
  <PresentationFormat>On-screen Show (4:3)</PresentationFormat>
  <Paragraphs>175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Excel Chart</vt:lpstr>
      <vt:lpstr>PowerPoint Presentation</vt:lpstr>
      <vt:lpstr>The world is changing: why focus on soil organic matter?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Lajtha</dc:creator>
  <cp:lastModifiedBy>Kate Lajtha</cp:lastModifiedBy>
  <cp:revision>18</cp:revision>
  <dcterms:created xsi:type="dcterms:W3CDTF">2015-08-31T12:42:08Z</dcterms:created>
  <dcterms:modified xsi:type="dcterms:W3CDTF">2015-09-10T18:30:57Z</dcterms:modified>
</cp:coreProperties>
</file>